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14"/>
  </p:notesMasterIdLst>
  <p:sldIdLst>
    <p:sldId id="256" r:id="rId2"/>
    <p:sldId id="398" r:id="rId3"/>
    <p:sldId id="399" r:id="rId4"/>
    <p:sldId id="401" r:id="rId5"/>
    <p:sldId id="400" r:id="rId6"/>
    <p:sldId id="402" r:id="rId7"/>
    <p:sldId id="403" r:id="rId8"/>
    <p:sldId id="404" r:id="rId9"/>
    <p:sldId id="408" r:id="rId10"/>
    <p:sldId id="405" r:id="rId11"/>
    <p:sldId id="406" r:id="rId12"/>
    <p:sldId id="40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FFC3"/>
    <a:srgbClr val="EAF7D5"/>
    <a:srgbClr val="EAF7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14"/>
    <p:restoredTop sz="94712"/>
  </p:normalViewPr>
  <p:slideViewPr>
    <p:cSldViewPr snapToGrid="0">
      <p:cViewPr varScale="1">
        <p:scale>
          <a:sx n="123" d="100"/>
          <a:sy n="123" d="100"/>
        </p:scale>
        <p:origin x="8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BC1415-054C-4B1A-9690-47B8406046BD}" type="datetimeFigureOut">
              <a:rPr lang="en-US"/>
              <a:t>2/10/23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FC0E3-8CEC-48BC-821D-12398841F52D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07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FC0E3-8CEC-48BC-821D-12398841F5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12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FC0E3-8CEC-48BC-821D-12398841F5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494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2/10/23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2/10/23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2/10/23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2/10/23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2/10/23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2/10/23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2/10/23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2/10/23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2/10/23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2/10/23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2/10/23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2/10/23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60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/var/folders/4z/__2g8c5j41v_s2nsw9mpc7q80000gn/T/com.microsoft.Word/WebArchiveCopyPasteTempFiles/page1image40207584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4z/__2g8c5j41v_s2nsw9mpc7q80000gn/T/com.microsoft.Word/WebArchiveCopyPasteTempFiles/page1image40355664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file:////var/folders/4z/__2g8c5j41v_s2nsw9mpc7q80000gn/T/com.microsoft.Word/WebArchiveCopyPasteTempFiles/page1image4035566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4z/__2g8c5j41v_s2nsw9mpc7q80000gn/T/com.microsoft.Word/WebArchiveCopyPasteTempFiles/page1image40355664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4z/__2g8c5j41v_s2nsw9mpc7q80000gn/T/com.microsoft.Word/WebArchiveCopyPasteTempFiles/page1image40355664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CS5228 Tutorial 2 </a:t>
            </a:r>
            <a:r>
              <a:rPr lang="en-US">
                <a:ea typeface="+mj-lt"/>
                <a:cs typeface="+mj-lt"/>
              </a:rPr>
              <a:t>- Clustering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415B434-5C7F-0E48-8AD6-7FC9E4F85A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63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9EF7C-724E-304B-9916-5033F3FDE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4687903" cy="1499616"/>
          </a:xfrm>
        </p:spPr>
        <p:txBody>
          <a:bodyPr/>
          <a:lstStyle/>
          <a:p>
            <a:r>
              <a:rPr lang="en-US" dirty="0"/>
              <a:t>3. Hierarchical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69D2D-2DD9-D64A-9E89-D71315BC3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26002" cy="1039091"/>
          </a:xfrm>
        </p:spPr>
        <p:txBody>
          <a:bodyPr/>
          <a:lstStyle/>
          <a:p>
            <a:r>
              <a:rPr lang="en-US" dirty="0"/>
              <a:t>Perform AGNES by hand with single linkage. Write down the steps involved (in any format).</a:t>
            </a:r>
            <a:endParaRPr lang="en-SG" dirty="0"/>
          </a:p>
          <a:p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29B54AB-D8D6-3243-8F77-0151125B8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0130" y="201880"/>
            <a:ext cx="1610199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169" name="Picture 5" descr="page1image40207584">
            <a:extLst>
              <a:ext uri="{FF2B5EF4-FFF2-40B4-BE49-F238E27FC236}">
                <a16:creationId xmlns:a16="http://schemas.microsoft.com/office/drawing/2014/main" id="{F3F4A5C4-4716-364F-928A-39D71AC59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131" y="201881"/>
            <a:ext cx="8204270" cy="6567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FA5862-80DE-924A-BF32-66B76A6F77B9}"/>
              </a:ext>
            </a:extLst>
          </p:cNvPr>
          <p:cNvSpPr txBox="1"/>
          <p:nvPr/>
        </p:nvSpPr>
        <p:spPr>
          <a:xfrm>
            <a:off x="1024128" y="3629614"/>
            <a:ext cx="39782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200" dirty="0">
                <a:solidFill>
                  <a:srgbClr val="00B050"/>
                </a:solidFill>
              </a:rPr>
              <a:t>Merge AD (</a:t>
            </a:r>
            <a:r>
              <a:rPr lang="en-SG" sz="2200" dirty="0" err="1">
                <a:solidFill>
                  <a:srgbClr val="00B050"/>
                </a:solidFill>
              </a:rPr>
              <a:t>dist</a:t>
            </a:r>
            <a:r>
              <a:rPr lang="en-SG" sz="2200" dirty="0">
                <a:solidFill>
                  <a:srgbClr val="00B050"/>
                </a:solidFill>
              </a:rPr>
              <a:t> = 1)</a:t>
            </a:r>
          </a:p>
          <a:p>
            <a:r>
              <a:rPr lang="en-SG" sz="2200" dirty="0">
                <a:solidFill>
                  <a:srgbClr val="00B050"/>
                </a:solidFill>
              </a:rPr>
              <a:t>Merge FH (</a:t>
            </a:r>
            <a:r>
              <a:rPr lang="en-SG" sz="2200" dirty="0" err="1">
                <a:solidFill>
                  <a:srgbClr val="00B050"/>
                </a:solidFill>
              </a:rPr>
              <a:t>dist</a:t>
            </a:r>
            <a:r>
              <a:rPr lang="en-SG" sz="2200" dirty="0">
                <a:solidFill>
                  <a:srgbClr val="00B050"/>
                </a:solidFill>
              </a:rPr>
              <a:t> = 1.41)</a:t>
            </a:r>
          </a:p>
          <a:p>
            <a:r>
              <a:rPr lang="en-SG" sz="2200" dirty="0">
                <a:solidFill>
                  <a:srgbClr val="00B050"/>
                </a:solidFill>
              </a:rPr>
              <a:t>Merge BC (</a:t>
            </a:r>
            <a:r>
              <a:rPr lang="en-SG" sz="2200" dirty="0" err="1">
                <a:solidFill>
                  <a:srgbClr val="00B050"/>
                </a:solidFill>
              </a:rPr>
              <a:t>dist</a:t>
            </a:r>
            <a:r>
              <a:rPr lang="en-SG" sz="2200" dirty="0">
                <a:solidFill>
                  <a:srgbClr val="00B050"/>
                </a:solidFill>
              </a:rPr>
              <a:t> = 2)</a:t>
            </a:r>
          </a:p>
          <a:p>
            <a:r>
              <a:rPr lang="en-SG" sz="2200" dirty="0">
                <a:solidFill>
                  <a:srgbClr val="00B050"/>
                </a:solidFill>
              </a:rPr>
              <a:t>Merge GI (</a:t>
            </a:r>
            <a:r>
              <a:rPr lang="en-SG" sz="2200" dirty="0" err="1">
                <a:solidFill>
                  <a:srgbClr val="00B050"/>
                </a:solidFill>
              </a:rPr>
              <a:t>dist</a:t>
            </a:r>
            <a:r>
              <a:rPr lang="en-SG" sz="2200" dirty="0">
                <a:solidFill>
                  <a:srgbClr val="00B050"/>
                </a:solidFill>
              </a:rPr>
              <a:t> = 2.24)</a:t>
            </a:r>
          </a:p>
          <a:p>
            <a:r>
              <a:rPr lang="en-SG" sz="2200" dirty="0">
                <a:solidFill>
                  <a:srgbClr val="00B050"/>
                </a:solidFill>
              </a:rPr>
              <a:t>Merge ADBC (</a:t>
            </a:r>
            <a:r>
              <a:rPr lang="en-SG" sz="2200" dirty="0" err="1">
                <a:solidFill>
                  <a:srgbClr val="00B050"/>
                </a:solidFill>
              </a:rPr>
              <a:t>dist</a:t>
            </a:r>
            <a:r>
              <a:rPr lang="en-SG" sz="2200" dirty="0">
                <a:solidFill>
                  <a:srgbClr val="00B050"/>
                </a:solidFill>
              </a:rPr>
              <a:t> = 2.83)</a:t>
            </a:r>
          </a:p>
          <a:p>
            <a:r>
              <a:rPr lang="en-SG" sz="2200" dirty="0">
                <a:solidFill>
                  <a:srgbClr val="00B050"/>
                </a:solidFill>
              </a:rPr>
              <a:t>Merge EFH (</a:t>
            </a:r>
            <a:r>
              <a:rPr lang="en-SG" sz="2200" dirty="0" err="1">
                <a:solidFill>
                  <a:srgbClr val="00B050"/>
                </a:solidFill>
              </a:rPr>
              <a:t>dist</a:t>
            </a:r>
            <a:r>
              <a:rPr lang="en-SG" sz="2200" dirty="0">
                <a:solidFill>
                  <a:srgbClr val="00B050"/>
                </a:solidFill>
              </a:rPr>
              <a:t> = 3)­­</a:t>
            </a:r>
          </a:p>
          <a:p>
            <a:r>
              <a:rPr lang="en-SG" sz="2200" dirty="0">
                <a:solidFill>
                  <a:srgbClr val="00B050"/>
                </a:solidFill>
              </a:rPr>
              <a:t>Merge ABCDEFH (</a:t>
            </a:r>
            <a:r>
              <a:rPr lang="en-SG" sz="2200" dirty="0" err="1">
                <a:solidFill>
                  <a:srgbClr val="00B050"/>
                </a:solidFill>
              </a:rPr>
              <a:t>dist</a:t>
            </a:r>
            <a:r>
              <a:rPr lang="en-SG" sz="2200" dirty="0">
                <a:solidFill>
                  <a:srgbClr val="00B050"/>
                </a:solidFill>
              </a:rPr>
              <a:t> = 3.16)</a:t>
            </a:r>
          </a:p>
          <a:p>
            <a:r>
              <a:rPr lang="en-SG" sz="2200" dirty="0">
                <a:solidFill>
                  <a:srgbClr val="00B050"/>
                </a:solidFill>
              </a:rPr>
              <a:t>Merge all (</a:t>
            </a:r>
            <a:r>
              <a:rPr lang="en-SG" sz="2200" dirty="0" err="1">
                <a:solidFill>
                  <a:srgbClr val="00B050"/>
                </a:solidFill>
              </a:rPr>
              <a:t>dist</a:t>
            </a:r>
            <a:r>
              <a:rPr lang="en-SG" sz="2200" dirty="0">
                <a:solidFill>
                  <a:srgbClr val="00B050"/>
                </a:solidFill>
              </a:rPr>
              <a:t> = 4.12)</a:t>
            </a:r>
          </a:p>
          <a:p>
            <a:endParaRPr lang="en-US" sz="2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67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6D94-7A6C-E84A-AE06-A4456340C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DBSCAN vs 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A5B0C-CCA6-1F48-AD32-C5CB3187D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281181" cy="599704"/>
          </a:xfrm>
        </p:spPr>
        <p:txBody>
          <a:bodyPr>
            <a:noAutofit/>
          </a:bodyPr>
          <a:lstStyle/>
          <a:p>
            <a:r>
              <a:rPr lang="en-SG" dirty="0"/>
              <a:t>(a) </a:t>
            </a:r>
            <a:r>
              <a:rPr lang="en-US" dirty="0"/>
              <a:t>What are some limitations of using With Cluster Sum of Squares (WCSS) as a cluster evaluation metric?</a:t>
            </a:r>
            <a:endParaRPr lang="en-SG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C69236-3D59-2541-8C1F-836D72E0F928}"/>
              </a:ext>
            </a:extLst>
          </p:cNvPr>
          <p:cNvSpPr txBox="1">
            <a:spLocks/>
          </p:cNvSpPr>
          <p:nvPr/>
        </p:nvSpPr>
        <p:spPr>
          <a:xfrm>
            <a:off x="1024128" y="3145536"/>
            <a:ext cx="9720073" cy="2768376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>
                <a:solidFill>
                  <a:srgbClr val="00B050"/>
                </a:solidFill>
              </a:rPr>
              <a:t>SSE </a:t>
            </a:r>
            <a:r>
              <a:rPr lang="en-SG" dirty="0" err="1">
                <a:solidFill>
                  <a:srgbClr val="00B050"/>
                </a:solidFill>
              </a:rPr>
              <a:t>favors</a:t>
            </a:r>
            <a:r>
              <a:rPr lang="en-SG" dirty="0">
                <a:solidFill>
                  <a:srgbClr val="00B050"/>
                </a:solidFill>
              </a:rPr>
              <a:t> blob-like clusters</a:t>
            </a:r>
          </a:p>
          <a:p>
            <a:r>
              <a:rPr lang="en-SG" dirty="0">
                <a:solidFill>
                  <a:srgbClr val="00B050"/>
                </a:solidFill>
              </a:rPr>
              <a:t>SSE is always decreasing as more clusters are added (so it generally prefers more clusters)</a:t>
            </a:r>
          </a:p>
        </p:txBody>
      </p:sp>
    </p:spTree>
    <p:extLst>
      <p:ext uri="{BB962C8B-B14F-4D97-AF65-F5344CB8AC3E}">
        <p14:creationId xmlns:p14="http://schemas.microsoft.com/office/powerpoint/2010/main" val="415263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6D94-7A6C-E84A-AE06-A4456340C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DBSCAN vs 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A5B0C-CCA6-1F48-AD32-C5CB3187D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281181" cy="599704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(b) Which limitations of WCSS does the Silhouette Score successfully mitigate?</a:t>
            </a:r>
            <a:endParaRPr lang="en-SG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C69236-3D59-2541-8C1F-836D72E0F928}"/>
              </a:ext>
            </a:extLst>
          </p:cNvPr>
          <p:cNvSpPr txBox="1">
            <a:spLocks/>
          </p:cNvSpPr>
          <p:nvPr/>
        </p:nvSpPr>
        <p:spPr>
          <a:xfrm>
            <a:off x="1024128" y="2885704"/>
            <a:ext cx="10696817" cy="3028208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>
                <a:solidFill>
                  <a:srgbClr val="00B050"/>
                </a:solidFill>
              </a:rPr>
              <a:t>It mitigates the limitations of SSE always preferring more clusters (as we see in the lecture example – Silhouette Score does often decrease as “unnecessary” clusters are added: </a:t>
            </a:r>
          </a:p>
          <a:p>
            <a:r>
              <a:rPr lang="en-SG" dirty="0">
                <a:solidFill>
                  <a:srgbClr val="00B050"/>
                </a:solidFill>
              </a:rPr>
              <a:t>Intuitively, adding unnecessary clusters (e.g. splitting a single cluster into 2) can cause the gap between “within cluster” and “across cluster” distances to shrink, bringing the silhouette score s(x) closer to 0 and thus lowering the overall silhouette coefficient as well.</a:t>
            </a:r>
          </a:p>
          <a:p>
            <a:endParaRPr lang="en-SG" dirty="0">
              <a:solidFill>
                <a:srgbClr val="00B05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CB187C-767C-D947-BB0F-55BA563D9C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95491" y="4733064"/>
            <a:ext cx="5943600" cy="229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4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066D0-1C50-4207-8FEF-B70DC0E7E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DBSCAN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5A49-437B-40BB-9E99-C6C0EF1D8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724" y="2369127"/>
            <a:ext cx="2300594" cy="4280701"/>
          </a:xfr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SG" dirty="0"/>
              <a:t>The following figure shows a toy dataset with 17 points.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2EF22E5-F88D-4D41-A8EC-19EA4962C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4" descr="page1image40355664">
            <a:extLst>
              <a:ext uri="{FF2B5EF4-FFF2-40B4-BE49-F238E27FC236}">
                <a16:creationId xmlns:a16="http://schemas.microsoft.com/office/drawing/2014/main" id="{E67F12B7-E083-994A-8625-23B801B56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718" y="488373"/>
            <a:ext cx="7564582" cy="605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426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066D0-1C50-4207-8FEF-B70DC0E7E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DBSCAN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DC5A49-437B-40BB-9E99-C6C0EF1D8B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6809" y="2369128"/>
                <a:ext cx="3532909" cy="2012868"/>
              </a:xfrm>
            </p:spPr>
            <p:txBody>
              <a:bodyPr vert="horz" lIns="45720" tIns="45720" rIns="45720" bIns="45720" rtlCol="0" anchor="t">
                <a:normAutofit/>
              </a:bodyPr>
              <a:lstStyle/>
              <a:p>
                <a:r>
                  <a:rPr lang="en-SG" dirty="0"/>
                  <a:t>(a) Run DBSCAN by hand with </a:t>
                </a: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=1.25</m:t>
                    </m:r>
                  </m:oMath>
                </a14:m>
                <a:r>
                  <a:rPr lang="en-SG" dirty="0"/>
                  <a:t> and </a:t>
                </a: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𝑀𝑖𝑛𝑃𝑡𝑠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SG" dirty="0"/>
                  <a:t>. (The blue circle shows a radius of </a:t>
                </a: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=1.25</m:t>
                    </m:r>
                  </m:oMath>
                </a14:m>
                <a:r>
                  <a:rPr lang="en-SG" dirty="0"/>
                  <a:t>) List all core points, border points, and outliers (noise points).</a:t>
                </a:r>
                <a:endParaRPr lang="en-SG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DC5A49-437B-40BB-9E99-C6C0EF1D8B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6809" y="2369128"/>
                <a:ext cx="3532909" cy="2012868"/>
              </a:xfrm>
              <a:blipFill>
                <a:blip r:embed="rId2"/>
                <a:stretch>
                  <a:fillRect l="-717" t="-3774" r="-5018" b="-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id="{62EF22E5-F88D-4D41-A8EC-19EA4962C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4" descr="page1image40355664">
            <a:extLst>
              <a:ext uri="{FF2B5EF4-FFF2-40B4-BE49-F238E27FC236}">
                <a16:creationId xmlns:a16="http://schemas.microsoft.com/office/drawing/2014/main" id="{E67F12B7-E083-994A-8625-23B801B56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718" y="488373"/>
            <a:ext cx="7564582" cy="605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EFE5E3B-5D0E-8249-B9E3-1C47110AC878}"/>
              </a:ext>
            </a:extLst>
          </p:cNvPr>
          <p:cNvSpPr txBox="1">
            <a:spLocks/>
          </p:cNvSpPr>
          <p:nvPr/>
        </p:nvSpPr>
        <p:spPr>
          <a:xfrm>
            <a:off x="446809" y="4381996"/>
            <a:ext cx="3532909" cy="2012868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>
                <a:solidFill>
                  <a:srgbClr val="00B050"/>
                </a:solidFill>
              </a:rPr>
              <a:t>Core points: 1, 3, 4, 6, 11</a:t>
            </a:r>
            <a:br>
              <a:rPr lang="en-SG" dirty="0">
                <a:solidFill>
                  <a:srgbClr val="00B050"/>
                </a:solidFill>
              </a:rPr>
            </a:br>
            <a:r>
              <a:rPr lang="en-SG" dirty="0">
                <a:solidFill>
                  <a:srgbClr val="00B050"/>
                </a:solidFill>
              </a:rPr>
              <a:t>Border points: 0, 2, 5, 7, 8, 10, 12, 13</a:t>
            </a:r>
            <a:br>
              <a:rPr lang="en-SG" dirty="0">
                <a:solidFill>
                  <a:srgbClr val="00B050"/>
                </a:solidFill>
              </a:rPr>
            </a:br>
            <a:r>
              <a:rPr lang="en-SG" dirty="0">
                <a:solidFill>
                  <a:srgbClr val="00B050"/>
                </a:solidFill>
              </a:rPr>
              <a:t>Noise points: 9, 14, 15, 16, 17</a:t>
            </a:r>
          </a:p>
        </p:txBody>
      </p:sp>
    </p:spTree>
    <p:extLst>
      <p:ext uri="{BB962C8B-B14F-4D97-AF65-F5344CB8AC3E}">
        <p14:creationId xmlns:p14="http://schemas.microsoft.com/office/powerpoint/2010/main" val="172586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066D0-1C50-4207-8FEF-B70DC0E7E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DBSCAN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5A49-437B-40BB-9E99-C6C0EF1D8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809" y="2369128"/>
            <a:ext cx="3532909" cy="1134094"/>
          </a:xfr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SG" dirty="0"/>
              <a:t>(b) How many clusters are there, and what are their data points?</a:t>
            </a:r>
            <a:endParaRPr lang="en-SG" dirty="0">
              <a:solidFill>
                <a:srgbClr val="00B050"/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2EF22E5-F88D-4D41-A8EC-19EA4962C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4" descr="page1image40355664">
            <a:extLst>
              <a:ext uri="{FF2B5EF4-FFF2-40B4-BE49-F238E27FC236}">
                <a16:creationId xmlns:a16="http://schemas.microsoft.com/office/drawing/2014/main" id="{E67F12B7-E083-994A-8625-23B801B56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718" y="488373"/>
            <a:ext cx="7564582" cy="605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97E2F4-4CFD-DB4F-A94B-34D9F54E9D8B}"/>
              </a:ext>
            </a:extLst>
          </p:cNvPr>
          <p:cNvSpPr/>
          <p:nvPr/>
        </p:nvSpPr>
        <p:spPr>
          <a:xfrm>
            <a:off x="542306" y="3684518"/>
            <a:ext cx="26046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200" dirty="0">
                <a:solidFill>
                  <a:srgbClr val="00B050"/>
                </a:solidFill>
              </a:rPr>
              <a:t>Cluster 1: 0 to 8</a:t>
            </a:r>
            <a:br>
              <a:rPr lang="en-SG" sz="2200" dirty="0">
                <a:solidFill>
                  <a:srgbClr val="00B050"/>
                </a:solidFill>
              </a:rPr>
            </a:br>
            <a:r>
              <a:rPr lang="en-SG" sz="2200" dirty="0">
                <a:solidFill>
                  <a:srgbClr val="00B050"/>
                </a:solidFill>
              </a:rPr>
              <a:t>Cluster 2: 10 to 13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383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066D0-1C50-4207-8FEF-B70DC0E7E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DBSCAN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5A49-437B-40BB-9E99-C6C0EF1D8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809" y="2369127"/>
            <a:ext cx="3532909" cy="1395351"/>
          </a:xfrm>
        </p:spPr>
        <p:txBody>
          <a:bodyPr vert="horz" lIns="45720" tIns="45720" rIns="45720" bIns="45720" rtlCol="0" anchor="t">
            <a:normAutofit/>
          </a:bodyPr>
          <a:lstStyle/>
          <a:p>
            <a:pPr lvl="0"/>
            <a:r>
              <a:rPr lang="en-US" dirty="0"/>
              <a:t>(c) Can you add 2 data points such that the resulting clustering contains only 1 cluster and no noise?</a:t>
            </a:r>
            <a:endParaRPr lang="en-SG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2EF22E5-F88D-4D41-A8EC-19EA4962C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4" descr="page1image40355664">
            <a:extLst>
              <a:ext uri="{FF2B5EF4-FFF2-40B4-BE49-F238E27FC236}">
                <a16:creationId xmlns:a16="http://schemas.microsoft.com/office/drawing/2014/main" id="{E67F12B7-E083-994A-8625-23B801B56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718" y="488373"/>
            <a:ext cx="7564582" cy="605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3F2DE2-30D5-1340-9DD8-3522B317D8ED}"/>
              </a:ext>
            </a:extLst>
          </p:cNvPr>
          <p:cNvSpPr txBox="1"/>
          <p:nvPr/>
        </p:nvSpPr>
        <p:spPr>
          <a:xfrm>
            <a:off x="605642" y="4096987"/>
            <a:ext cx="312320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B050"/>
                </a:solidFill>
              </a:rPr>
              <a:t>Example solution: (2.5, 5), (7, 6.8)</a:t>
            </a:r>
            <a:br>
              <a:rPr lang="en-US" sz="2200" dirty="0">
                <a:solidFill>
                  <a:srgbClr val="00B050"/>
                </a:solidFill>
              </a:rPr>
            </a:br>
            <a:r>
              <a:rPr lang="en-US" sz="2200" dirty="0">
                <a:solidFill>
                  <a:srgbClr val="00B050"/>
                </a:solidFill>
              </a:rPr>
              <a:t>(Many other solutions are possible. Adding the 2</a:t>
            </a:r>
            <a:r>
              <a:rPr lang="en-US" sz="2200" baseline="30000" dirty="0">
                <a:solidFill>
                  <a:srgbClr val="00B050"/>
                </a:solidFill>
              </a:rPr>
              <a:t>nd</a:t>
            </a:r>
            <a:r>
              <a:rPr lang="en-US" sz="2200" dirty="0">
                <a:solidFill>
                  <a:srgbClr val="00B050"/>
                </a:solidFill>
              </a:rPr>
              <a:t> point as a duplicate (7, 7) is also fine)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92752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6D94-7A6C-E84A-AE06-A4456340C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DBSCAN vs 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A5B0C-CCA6-1F48-AD32-C5CB3187D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599704"/>
          </a:xfrm>
        </p:spPr>
        <p:txBody>
          <a:bodyPr/>
          <a:lstStyle/>
          <a:p>
            <a:r>
              <a:rPr lang="en-SG" dirty="0"/>
              <a:t>(a) Name a few fundamental differences between K-Means and DBSCAN.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CC69236-3D59-2541-8C1F-836D72E0F9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4128" y="3145535"/>
                <a:ext cx="9720073" cy="3279015"/>
              </a:xfrm>
              <a:prstGeom prst="rect">
                <a:avLst/>
              </a:prstGeom>
            </p:spPr>
            <p:txBody>
              <a:bodyPr vert="horz" lIns="45720" tIns="45720" rIns="45720" bIns="45720" rtlCol="0">
                <a:no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Tw Cen MT" panose="020B0602020104020603" pitchFamily="34" charset="0"/>
                  <a:buChar char=" 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6517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480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7724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0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60704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16152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3624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SG" dirty="0">
                    <a:solidFill>
                      <a:srgbClr val="00B050"/>
                    </a:solidFill>
                  </a:rPr>
                  <a:t>K-Means is </a:t>
                </a:r>
                <a:r>
                  <a:rPr lang="en-SG" dirty="0" err="1">
                    <a:solidFill>
                      <a:srgbClr val="00B050"/>
                    </a:solidFill>
                  </a:rPr>
                  <a:t>center</a:t>
                </a:r>
                <a:r>
                  <a:rPr lang="en-SG" dirty="0">
                    <a:solidFill>
                      <a:srgbClr val="00B050"/>
                    </a:solidFill>
                  </a:rPr>
                  <a:t>-based (it characterizes each cluster by a </a:t>
                </a:r>
                <a:r>
                  <a:rPr lang="en-SG" dirty="0" err="1">
                    <a:solidFill>
                      <a:srgbClr val="00B050"/>
                    </a:solidFill>
                  </a:rPr>
                  <a:t>center</a:t>
                </a:r>
                <a:r>
                  <a:rPr lang="en-SG" dirty="0">
                    <a:solidFill>
                      <a:srgbClr val="00B050"/>
                    </a:solidFill>
                  </a:rPr>
                  <a:t>) while DBSCAN does not.</a:t>
                </a:r>
                <a:br>
                  <a:rPr lang="en-SG" dirty="0">
                    <a:solidFill>
                      <a:srgbClr val="00B050"/>
                    </a:solidFill>
                  </a:rPr>
                </a:br>
                <a:br>
                  <a:rPr lang="en-SG" dirty="0">
                    <a:solidFill>
                      <a:srgbClr val="00B050"/>
                    </a:solidFill>
                  </a:rPr>
                </a:br>
                <a:r>
                  <a:rPr lang="en-SG" dirty="0">
                    <a:solidFill>
                      <a:srgbClr val="00B050"/>
                    </a:solidFill>
                  </a:rPr>
                  <a:t>K-Means is defined as an optimization problem (hence there is the notion of local and global optima) while DBSCAN is not an optimization problem.</a:t>
                </a:r>
                <a:br>
                  <a:rPr lang="en-SG" dirty="0">
                    <a:solidFill>
                      <a:srgbClr val="00B050"/>
                    </a:solidFill>
                  </a:rPr>
                </a:br>
                <a:br>
                  <a:rPr lang="en-SG" dirty="0">
                    <a:solidFill>
                      <a:srgbClr val="00B050"/>
                    </a:solidFill>
                  </a:rPr>
                </a:br>
                <a:r>
                  <a:rPr lang="en-SG" dirty="0">
                    <a:solidFill>
                      <a:srgbClr val="00B050"/>
                    </a:solidFill>
                  </a:rPr>
                  <a:t>K-Means considers relative similarities / distances (e.g. scaling all distances does not change K-Means), while DBSCAN considers absolute similarities / distances (assuming </a:t>
                </a:r>
                <a14:m>
                  <m:oMath xmlns:m="http://schemas.openxmlformats.org/officeDocument/2006/math">
                    <m:r>
                      <a:rPr lang="en-SG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SG" dirty="0">
                    <a:solidFill>
                      <a:srgbClr val="00B050"/>
                    </a:solidFill>
                  </a:rPr>
                  <a:t> is kept fixed)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CC69236-3D59-2541-8C1F-836D72E0F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28" y="3145535"/>
                <a:ext cx="9720073" cy="3279015"/>
              </a:xfrm>
              <a:prstGeom prst="rect">
                <a:avLst/>
              </a:prstGeom>
              <a:blipFill>
                <a:blip r:embed="rId2"/>
                <a:stretch>
                  <a:fillRect l="-1175" t="-2317" r="-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151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6D94-7A6C-E84A-AE06-A4456340C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DBSCAN vs 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A5B0C-CCA6-1F48-AD32-C5CB3187D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281181" cy="599704"/>
          </a:xfrm>
        </p:spPr>
        <p:txBody>
          <a:bodyPr>
            <a:noAutofit/>
          </a:bodyPr>
          <a:lstStyle/>
          <a:p>
            <a:r>
              <a:rPr lang="en-SG" dirty="0"/>
              <a:t>(b) Name a few meaningful criteria to decide whether to use K-Means or DBSCAN on a task? 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C69236-3D59-2541-8C1F-836D72E0F928}"/>
              </a:ext>
            </a:extLst>
          </p:cNvPr>
          <p:cNvSpPr txBox="1">
            <a:spLocks/>
          </p:cNvSpPr>
          <p:nvPr/>
        </p:nvSpPr>
        <p:spPr>
          <a:xfrm>
            <a:off x="1024128" y="3145536"/>
            <a:ext cx="9720073" cy="2768376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dirty="0">
                <a:solidFill>
                  <a:srgbClr val="00B050"/>
                </a:solidFill>
              </a:rPr>
              <a:t>DBSCAN can treat some points as noise, which can be useful if we have outliers</a:t>
            </a:r>
            <a:br>
              <a:rPr lang="en-SG" dirty="0">
                <a:solidFill>
                  <a:srgbClr val="00B050"/>
                </a:solidFill>
              </a:rPr>
            </a:br>
            <a:br>
              <a:rPr lang="en-SG" dirty="0">
                <a:solidFill>
                  <a:srgbClr val="00B050"/>
                </a:solidFill>
              </a:rPr>
            </a:br>
            <a:r>
              <a:rPr lang="en-SG" dirty="0">
                <a:solidFill>
                  <a:srgbClr val="00B050"/>
                </a:solidFill>
              </a:rPr>
              <a:t>DBSCAN is better when clusters are very non-blob-shaped</a:t>
            </a:r>
            <a:br>
              <a:rPr lang="en-SG" dirty="0">
                <a:solidFill>
                  <a:srgbClr val="00B050"/>
                </a:solidFill>
              </a:rPr>
            </a:br>
            <a:br>
              <a:rPr lang="en-SG" dirty="0">
                <a:solidFill>
                  <a:srgbClr val="00B050"/>
                </a:solidFill>
              </a:rPr>
            </a:br>
            <a:r>
              <a:rPr lang="en-SG" dirty="0">
                <a:solidFill>
                  <a:srgbClr val="00B050"/>
                </a:solidFill>
              </a:rPr>
              <a:t>K-Means may be more suitable when the number of clusters k is known / predefined based on the application context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05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6D94-7A6C-E84A-AE06-A4456340C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73799" cy="1499616"/>
          </a:xfrm>
        </p:spPr>
        <p:txBody>
          <a:bodyPr/>
          <a:lstStyle/>
          <a:p>
            <a:r>
              <a:rPr lang="en-US" dirty="0"/>
              <a:t>2. DBSCAN vs 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A5B0C-CCA6-1F48-AD32-C5CB3187D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5999"/>
            <a:ext cx="2249008" cy="4166755"/>
          </a:xfrm>
        </p:spPr>
        <p:txBody>
          <a:bodyPr>
            <a:noAutofit/>
          </a:bodyPr>
          <a:lstStyle/>
          <a:p>
            <a:r>
              <a:rPr lang="en-SG" dirty="0"/>
              <a:t>(c) Name a few example tasks and discuss whether K-Means or DBSCAN would be your method of choice.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BFEDAE-9BA9-8B45-9A53-502A96D9F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564" y="45026"/>
            <a:ext cx="7393132" cy="675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06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6D94-7A6C-E84A-AE06-A4456340C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73799" cy="1499616"/>
          </a:xfrm>
        </p:spPr>
        <p:txBody>
          <a:bodyPr/>
          <a:lstStyle/>
          <a:p>
            <a:r>
              <a:rPr lang="en-US" dirty="0"/>
              <a:t>2. DBSCAN vs 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A5B0C-CCA6-1F48-AD32-C5CB3187D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" y="2285999"/>
            <a:ext cx="4353791" cy="4518462"/>
          </a:xfrm>
        </p:spPr>
        <p:txBody>
          <a:bodyPr>
            <a:noAutofit/>
          </a:bodyPr>
          <a:lstStyle/>
          <a:p>
            <a:r>
              <a:rPr lang="en-SG" dirty="0"/>
              <a:t>(c) Name a few example tasks and discuss whether K-Means or DBSCAN would be your method of choice.</a:t>
            </a:r>
          </a:p>
          <a:p>
            <a:r>
              <a:rPr lang="en-SG" sz="1200" dirty="0">
                <a:solidFill>
                  <a:srgbClr val="00B050"/>
                </a:solidFill>
              </a:rPr>
              <a:t>Comments: generally, the </a:t>
            </a:r>
            <a:r>
              <a:rPr lang="en-SG" sz="1200" dirty="0" err="1">
                <a:solidFill>
                  <a:srgbClr val="00B050"/>
                </a:solidFill>
              </a:rPr>
              <a:t>ChatGPT</a:t>
            </a:r>
            <a:r>
              <a:rPr lang="en-SG" sz="1200" dirty="0">
                <a:solidFill>
                  <a:srgbClr val="00B050"/>
                </a:solidFill>
              </a:rPr>
              <a:t> answer is mostly quite reasonable (and some points are even quite interesting, like 3). The most questionable point is 4, on DBSCAN and high dimensional text data; DBSCAN is distance-based and can easily suffer from the curse of dimensionality (where distance-based methods perform poorly in high dimensions). This is dataset specific – in some cases, high dimensional data may actually lie on a lower dimensional space (e.g. if the features are highly correlated) and thus DBSCAN *could* work well, but it is not guaranteed. Generally, dimensionality reduction followed by clustering is a reasonable choice for clustering high dimensional data. For clustering text data, utilizing word embeddings or deep learning-based text embedding approaches (both out of syllabus), can help to transform the data into a more suitable space for subsequent clustering steps.</a:t>
            </a:r>
            <a:br>
              <a:rPr lang="en-SG" sz="1200" dirty="0">
                <a:solidFill>
                  <a:srgbClr val="00B050"/>
                </a:solidFill>
              </a:rPr>
            </a:br>
            <a:r>
              <a:rPr lang="en-SG" sz="1200" dirty="0">
                <a:solidFill>
                  <a:srgbClr val="00B050"/>
                </a:solidFill>
              </a:rPr>
              <a:t>Also for point 1, it is also dataset-specific whether customer behaviour should be expected to have spherical clusters. So this requires visualizing the data and obtained clusters. </a:t>
            </a:r>
            <a:br>
              <a:rPr lang="en-SG" sz="1200" dirty="0">
                <a:solidFill>
                  <a:srgbClr val="00B050"/>
                </a:solidFill>
              </a:rPr>
            </a:br>
            <a:r>
              <a:rPr lang="en-SG" sz="1200" dirty="0">
                <a:solidFill>
                  <a:srgbClr val="00B050"/>
                </a:solidFill>
              </a:rPr>
              <a:t>To sum up, the things that </a:t>
            </a:r>
            <a:r>
              <a:rPr lang="en-SG" sz="1200" dirty="0" err="1">
                <a:solidFill>
                  <a:srgbClr val="00B050"/>
                </a:solidFill>
              </a:rPr>
              <a:t>ChatGPT</a:t>
            </a:r>
            <a:r>
              <a:rPr lang="en-SG" sz="1200" dirty="0">
                <a:solidFill>
                  <a:srgbClr val="00B050"/>
                </a:solidFill>
              </a:rPr>
              <a:t> says shouldn’t be treated as totally reliable </a:t>
            </a:r>
            <a:r>
              <a:rPr lang="en-SG" sz="1200" dirty="0">
                <a:solidFill>
                  <a:srgbClr val="00B050"/>
                </a:solidFill>
                <a:sym typeface="Wingdings" pitchFamily="2" charset="2"/>
              </a:rPr>
              <a:t> please be careful to verify them before using them.</a:t>
            </a:r>
            <a:endParaRPr lang="en-US" sz="1200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BFEDAE-9BA9-8B45-9A53-502A96D9F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564" y="45026"/>
            <a:ext cx="7393132" cy="67594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4931A8-A87F-D144-9C85-5776573B7327}"/>
              </a:ext>
            </a:extLst>
          </p:cNvPr>
          <p:cNvSpPr/>
          <p:nvPr/>
        </p:nvSpPr>
        <p:spPr>
          <a:xfrm>
            <a:off x="5413664" y="3917373"/>
            <a:ext cx="2982191" cy="28055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8538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3649</TotalTime>
  <Words>880</Words>
  <Application>Microsoft Macintosh PowerPoint</Application>
  <PresentationFormat>Widescreen</PresentationFormat>
  <Paragraphs>43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Calibri</vt:lpstr>
      <vt:lpstr>Cambria Math</vt:lpstr>
      <vt:lpstr>Tw Cen MT</vt:lpstr>
      <vt:lpstr>Tw Cen MT Condensed</vt:lpstr>
      <vt:lpstr>Wingdings</vt:lpstr>
      <vt:lpstr>Wingdings 3</vt:lpstr>
      <vt:lpstr>Integral</vt:lpstr>
      <vt:lpstr>CS5228 Tutorial 2 - Clustering</vt:lpstr>
      <vt:lpstr>1. DBSCAN</vt:lpstr>
      <vt:lpstr>1. DBSCAN</vt:lpstr>
      <vt:lpstr>1. DBSCAN</vt:lpstr>
      <vt:lpstr>1. DBSCAN</vt:lpstr>
      <vt:lpstr>2. DBSCAN vs K-Means</vt:lpstr>
      <vt:lpstr>2. DBSCAN vs K-Means</vt:lpstr>
      <vt:lpstr>2. DBSCAN vs K-Means</vt:lpstr>
      <vt:lpstr>2. DBSCAN vs K-Means</vt:lpstr>
      <vt:lpstr>3. Hierarchical Clustering</vt:lpstr>
      <vt:lpstr>4. DBSCAN vs K-Means</vt:lpstr>
      <vt:lpstr>4. DBSCAN vs K-Means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Bryan Hooi Kuen-Yew</cp:lastModifiedBy>
  <cp:revision>300</cp:revision>
  <dcterms:created xsi:type="dcterms:W3CDTF">2020-01-13T13:52:43Z</dcterms:created>
  <dcterms:modified xsi:type="dcterms:W3CDTF">2023-02-11T08:51:50Z</dcterms:modified>
</cp:coreProperties>
</file>